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notesSlide3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8CD7831-E6D7-4CE0-9B50-B23C03EB2CF8}" type="slidenum"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hyperlink" Target="http://supersoco.pt/" TargetMode="External"/><Relationship Id="rId2" Type="http://schemas.openxmlformats.org/officeDocument/2006/relationships/slide" Target="../slides/slide25.xml"/><Relationship Id="rId3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hyperlink" Target="https://opensourceebikefirmware.bitbucket.io/" TargetMode="External"/><Relationship Id="rId2" Type="http://schemas.openxmlformats.org/officeDocument/2006/relationships/slide" Target="../slides/slide33.xml"/><Relationship Id="rId3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drones for personal transportation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eletric scooter + electric paraglider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this maker uses the scooter to go to the top of the montain, then he drives the scooter and launches from the top of the mountain to start the flying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One wheel skate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electric skate / snowboard because if can move in 360º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Electric surfboard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electric unicycles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this vídeo was recorded on the Lisbon Makerfaire 2016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hoverboard + hovercart 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1º brushless hub motor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2º battery pack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3º motor controller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Throotle and brakes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XenonJohn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first balancing electric skate in 2009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one wheel scooter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produced by a Chinse company with name Kunteng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BMSBattery; online at least since 2009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every online shop sell this controller, even with re-branding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the most cheap motor controller on the market, starting from 16€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well known programmable microcontroller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http://supersoco.pt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Arduino changed the world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Objectivs of this project: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highly configurable and flexible OpenSource firmware for Ebikes application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generic brushles motor controller for Arduino and controlled using UART commands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see and learn the signals on the circuit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debug the firmware, by changing an IO pin of the microcontroller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important for protect the short-circuits done during the develpment, that are always happening – the motor use a lot of energy; any short-circuit would destruct the controller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 had already to repair for dead mosfets, probably due to a short-circuit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education in electronics / firmware / software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BEEVERYCREATIVE: developed and put on the market the first Portuguese desktop 3D printer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 am currently unemployed, looking for new oportunities and that’s why I am being working at full time on this hobby project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this is a chinese clone of the original programmer/debugger and that is why is so cheap – works very well and it is really important to have cheap development tools or will not be possible to attract new developers for the project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available for Linux, MAC and Windows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terminal or using Eclipse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available for Linux, MAC and Windows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available for Linux, MAC and Windows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project documentation and sharing the knowledge is a priority on this project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With CherryTree I can very quick copy-paste files and screenshots that are shared by users on the forum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 am exporting the notes file to HTML that I upload to </a:t>
            </a: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https://opensourceebikefirmware.bitbucket.io/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Knowing FOC, that is the most advanced motor control tecnhology, I was able to understand the simplification the chineses developers did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 wrote a document that is now available on the project documentation website, I couldn’t found any reference to this approach/simplification and I took some time to figure out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actually, this is a grafitty from the famous Banksy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Even Pope Francis, the catholics, they are worried about climate change and lobbying to influence politics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my son of 7 years old, when I put his electric bike electric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and he tried for the first a throttle and the torque/force, driving for the very first time his own vehicule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DF30FCC-99AD-4291-9B50-F1251D6B1D20}" type="slidenum">
              <a:rPr b="0" lang="pt-P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pt-P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casainho" TargetMode="External"/><Relationship Id="rId2" Type="http://schemas.openxmlformats.org/officeDocument/2006/relationships/hyperlink" Target="https://www.linkedin.com/in/jorge-pinto-6411b118/" TargetMode="External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endless-sphere.com/forums/" TargetMode="External"/><Relationship Id="rId2" Type="http://schemas.openxmlformats.org/officeDocument/2006/relationships/hyperlink" Target="https://github.com/OpenSource-EBike-firmware" TargetMode="External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opensourceebikefirmware.bitbucket.io/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OpenSource Firmware for chinese electric ebike motor controllers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427680" y="1836000"/>
            <a:ext cx="914832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32000" y="1728000"/>
            <a:ext cx="9214920" cy="51840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720000" y="2207520"/>
            <a:ext cx="5175720" cy="4632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2151360" y="1589040"/>
            <a:ext cx="7280640" cy="40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>
                <p:childTnLst>
                  <p:par>
                    <p:cTn id="71" fill="freeze">
                      <p:stCondLst>
                        <p:cond delay="indefinite"/>
                      </p:stCondLst>
                      <p:childTnLst>
                        <p:par>
                          <p:cTn id="72" fill="freeze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432000" y="1494000"/>
            <a:ext cx="7224120" cy="54180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1512000" y="1310040"/>
            <a:ext cx="7853040" cy="588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>
                <p:childTnLst>
                  <p:par>
                    <p:cTn id="77" fill="freeze">
                      <p:stCondLst>
                        <p:cond delay="indefinite"/>
                      </p:stCondLst>
                      <p:childTnLst>
                        <p:par>
                          <p:cTn id="78" fill="freeze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296000" y="1728000"/>
            <a:ext cx="7588080" cy="50583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13274" t="0" r="0" b="0"/>
          <a:stretch/>
        </p:blipFill>
        <p:spPr>
          <a:xfrm>
            <a:off x="690480" y="1456920"/>
            <a:ext cx="8741520" cy="56710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8274" t="0" r="0" b="0"/>
          <a:stretch/>
        </p:blipFill>
        <p:spPr>
          <a:xfrm>
            <a:off x="432000" y="1800000"/>
            <a:ext cx="9245520" cy="48564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583560" y="1800000"/>
            <a:ext cx="8848440" cy="4824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4284" t="0" r="22854" b="0"/>
          <a:stretch/>
        </p:blipFill>
        <p:spPr>
          <a:xfrm>
            <a:off x="1440360" y="1460880"/>
            <a:ext cx="7343640" cy="56671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088000" y="1368000"/>
            <a:ext cx="5976000" cy="59760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bicycles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Bicycles are said to be the transportation of the future on the crowded cities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657880" y="2808000"/>
            <a:ext cx="4464000" cy="44640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657880" y="2736000"/>
            <a:ext cx="4542120" cy="45421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rcRect l="0" t="18628" r="0" b="20003"/>
          <a:stretch/>
        </p:blipFill>
        <p:spPr>
          <a:xfrm>
            <a:off x="1368000" y="2808000"/>
            <a:ext cx="7559640" cy="46386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rcRect l="0" t="8450" r="0" b="9822"/>
          <a:stretch/>
        </p:blipFill>
        <p:spPr>
          <a:xfrm>
            <a:off x="1296000" y="2880000"/>
            <a:ext cx="7728120" cy="451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>
                <p:childTnLst>
                  <p:par>
                    <p:cTn id="83" fill="freeze">
                      <p:stCondLst>
                        <p:cond delay="indefinite"/>
                      </p:stCondLst>
                      <p:childTnLst>
                        <p:par>
                          <p:cTn id="84" fill="freeze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freeze">
                      <p:stCondLst>
                        <p:cond delay="indefinite"/>
                      </p:stCondLst>
                      <p:childTnLst>
                        <p:par>
                          <p:cTn id="88" fill="freeze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freeze">
                      <p:stCondLst>
                        <p:cond delay="indefinite"/>
                      </p:stCondLst>
                      <p:childTnLst>
                        <p:par>
                          <p:cTn id="92" fill="freeze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freeze">
                      <p:stCondLst>
                        <p:cond delay="indefinite"/>
                      </p:stCondLst>
                      <p:childTnLst>
                        <p:par>
                          <p:cTn id="96" fill="freeze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electric vehicles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 of an electric bicycle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Makers: what are they doing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 controller OpenSource firmware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tools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Firmware optimizations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Developers / community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status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and answers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4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8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6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43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61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84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07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22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Makers: what are they doing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16000" y="1728000"/>
            <a:ext cx="9403560" cy="52869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Makers: what are they doing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72000" y="1584000"/>
            <a:ext cx="9878040" cy="554364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Makers: what are they doing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16000" y="1728000"/>
            <a:ext cx="9372240" cy="52642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 an ebike motor controllor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469800" y="1598400"/>
            <a:ext cx="9105840" cy="53856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 an ebike motor controllor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2010: 1st generation controllers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still available on the market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2015: 2nd generation controllers (BMSBattery S / Kunteng)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dirty cheap price - starting at 16€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efficient: save battery energy; quiet motor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New: LCD or Bluetooh mobile app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Programable microcontroler, custom firmware &lt;3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be available on the next 7 years or more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Got a “thank you” from BMSBattery for helping on their brand awareness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>
                <p:childTnLst>
                  <p:par>
                    <p:cTn id="101" fill="freeze">
                      <p:stCondLst>
                        <p:cond delay="indefinite"/>
                      </p:stCondLst>
                      <p:childTnLst>
                        <p:par>
                          <p:cTn id="102" fill="freeze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3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freeze">
                      <p:stCondLst>
                        <p:cond delay="indefinite"/>
                      </p:stCondLst>
                      <p:childTnLst>
                        <p:par>
                          <p:cTn id="108" fill="freeze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7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25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66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15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47" end="2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94" end="3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freeze">
                      <p:stCondLst>
                        <p:cond delay="indefinite"/>
                      </p:stCondLst>
                      <p:childTnLst>
                        <p:par>
                          <p:cTn id="122" fill="freeze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39" end="4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 an ebike motor controllor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Sizes: 0.25KW to 4.3KW --&gt; up to 100km/h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008000" y="2313720"/>
            <a:ext cx="7848000" cy="48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>
                <p:childTnLst>
                  <p:par>
                    <p:cTn id="127" fill="freeze">
                      <p:stCondLst>
                        <p:cond delay="indefinite"/>
                      </p:stCondLst>
                      <p:childTnLst>
                        <p:par>
                          <p:cTn id="128" fill="freeze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Makers: what are they doing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community: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Balance things using DC motors, which are bigger, heavier and expensive, only because there is no brushless motor driver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Idea: 2nd generation controller firmware as a generic motor controller, using UART commands from Arduino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Custom features: quick invert rotation direction, etc</a:t>
            </a:r>
            <a:endParaRPr b="0" lang="pt-P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>
                <p:childTnLst>
                  <p:par>
                    <p:cTn id="133" fill="freeze">
                      <p:stCondLst>
                        <p:cond delay="indefinite"/>
                      </p:stCondLst>
                      <p:childTnLst>
                        <p:par>
                          <p:cTn id="134" fill="freeze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9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freeze">
                      <p:stCondLst>
                        <p:cond delay="indefinite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40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45" end="2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Oscilloscope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Ebay, Chinese, cheap: 270€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Digital; 50MHz and can store screenshots on USB flash disk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16000" y="3888000"/>
            <a:ext cx="4587480" cy="25038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4869000" y="3240000"/>
            <a:ext cx="4923000" cy="36000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Adjustable power supply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Ebay, Chinese, cheap: 30€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1512000" y="2736000"/>
            <a:ext cx="6402960" cy="46828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Solder station hot air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Ebay, Chinese, cheap: 50€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0" t="12303" r="0" b="0"/>
          <a:stretch/>
        </p:blipFill>
        <p:spPr>
          <a:xfrm>
            <a:off x="1823400" y="2642400"/>
            <a:ext cx="5664600" cy="47016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About me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Dad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&lt;3 tecnhology and nature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OpenSource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Firmware, software and electronics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Co-founder of BEEVERYCREATIVE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Unemployed, that’s why I am being working full time on this project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https://github.com/casainho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https://www.linkedin.com/in/jorge-pinto-6411b118/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>
                <p:childTnLst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freeze">
                      <p:stCondLst>
                        <p:cond delay="indefinite"/>
                      </p:stCondLst>
                      <p:childTnLst>
                        <p:par>
                          <p:cTn id="42" fill="freeze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9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0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freeze">
                      <p:stCondLst>
                        <p:cond delay="indefinite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5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freeze">
                      <p:stCondLst>
                        <p:cond delay="indefinite"/>
                      </p:stCondLst>
                      <p:childTnLst>
                        <p:par>
                          <p:cTn id="62" fill="freeze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73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freeze">
                      <p:stCondLst>
                        <p:cond delay="indefinite"/>
                      </p:stCondLst>
                      <p:childTnLst>
                        <p:par>
                          <p:cTn id="66" fill="freeze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74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STM8 microcontroller programmer and debugger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Ebay, Chinese, cheap: 3€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rcRect l="21145" t="19669" r="3852" b="38600"/>
          <a:stretch/>
        </p:blipFill>
        <p:spPr>
          <a:xfrm>
            <a:off x="1224360" y="3312360"/>
            <a:ext cx="7559640" cy="29516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compiler: OpenSource and free SDCC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IDE: Eclipse (includes debugging)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931320" y="2717640"/>
            <a:ext cx="8356680" cy="46983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Realtime plotting from UART: Serialplot – OpenSource and free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13168" t="8273" r="0" b="7583"/>
          <a:stretch/>
        </p:blipFill>
        <p:spPr>
          <a:xfrm>
            <a:off x="216000" y="2160000"/>
            <a:ext cx="9648000" cy="52560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development tools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taking software for documentation: CherryTree OpenSource and free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0" t="0" r="0" b="8351"/>
          <a:stretch/>
        </p:blipFill>
        <p:spPr>
          <a:xfrm>
            <a:off x="865440" y="2477520"/>
            <a:ext cx="8309520" cy="50745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Firmware optimizations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Hoverboard STM32F103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32bits; 72MHz; hardware mul and div; DMA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Ebike Kunteng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8bits; 16MHz; no hardware mul and div; no DMA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Optimizations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to always use 8 bits variables; loosing resolution on ADC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float point operations: &lt;&lt;8 right shift values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avoid multiplications and divisions: using right/left shift operations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ui8_interpolation_angle 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=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 (ui16_PWM_cycles_counter 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&lt;&lt;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 </a:t>
            </a:r>
            <a:r>
              <a:rPr b="0" lang="pt-PT" sz="1200" spc="-1" strike="noStrike">
                <a:solidFill>
                  <a:srgbClr val="ff0044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8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) 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/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 ui16_PWM_cycles_counter_total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;</a:t>
            </a:r>
            <a:endParaRPr b="0" lang="pt-P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with 8 bits like angle 256 instead of 360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ui8_motor_rotor_position 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=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 ui8_motor_rotor_absolute_position 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+</a:t>
            </a:r>
            <a:r>
              <a:rPr b="0" lang="pt-P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 ui8_interpolation_angle</a:t>
            </a:r>
            <a:r>
              <a:rPr b="0" lang="pt-PT" sz="1200" spc="-1" strike="noStrike">
                <a:solidFill>
                  <a:srgbClr val="ff9d00"/>
                </a:solidFill>
                <a:uFill>
                  <a:solidFill>
                    <a:srgbClr val="ffffff"/>
                  </a:solidFill>
                </a:uFill>
                <a:latin typeface="Monospace"/>
                <a:ea typeface="Monospace"/>
              </a:rPr>
              <a:t>;</a:t>
            </a:r>
            <a:endParaRPr b="0" lang="pt-P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>
                <p:childTnLst>
                  <p:par>
                    <p:cTn id="145" fill="freeze">
                      <p:stCondLst>
                        <p:cond delay="indefinite"/>
                      </p:stCondLst>
                      <p:childTnLst>
                        <p:par>
                          <p:cTn id="146" fill="freeze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freeze">
                      <p:stCondLst>
                        <p:cond delay="indefinite"/>
                      </p:stCondLst>
                      <p:childTnLst>
                        <p:par>
                          <p:cTn id="152" fill="freeze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2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76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freeze">
                      <p:stCondLst>
                        <p:cond delay="indefinite"/>
                      </p:stCondLst>
                      <p:childTnLst>
                        <p:par>
                          <p:cTn id="158" fill="freeze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22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36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98" end="2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48" end="3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19" end="4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09" end="4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61" end="5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low resolution FOC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Field Oriented Control is the top technology of motor control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Chinese did a simplification → much more simple hardware and cheap!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0" r="8577" b="0"/>
          <a:stretch/>
        </p:blipFill>
        <p:spPr>
          <a:xfrm>
            <a:off x="504000" y="3087360"/>
            <a:ext cx="9214920" cy="42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>
                <p:childTnLst>
                  <p:par>
                    <p:cTn id="175" fill="freeze">
                      <p:stCondLst>
                        <p:cond delay="indefinite"/>
                      </p:stCondLst>
                      <p:childTnLst>
                        <p:par>
                          <p:cTn id="176" fill="freeze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freeze">
                      <p:stCondLst>
                        <p:cond delay="indefinite"/>
                      </p:stCondLst>
                      <p:childTnLst>
                        <p:par>
                          <p:cTn id="180" fill="freeze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2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freeze">
                      <p:stCondLst>
                        <p:cond delay="indefinite"/>
                      </p:stCondLst>
                      <p:childTnLst>
                        <p:par>
                          <p:cTn id="184" fill="freeze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low resolution FOC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efficiency as original firmware and even real FOC controllers (although with some limitations)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26760" y="2376000"/>
            <a:ext cx="8085240" cy="51728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Developers / community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https://endless-sphere.com/forums/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https://github.com/OpenSource-EBike-firmware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KingQueenWong: China; electronic engineer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Drawed the schematic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 unavailable datasheet for a very specific microcontroller used on auto industry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Stancecoke: German; mechanical engineer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 the feature/compatibility for torque sensor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Previous version for Arduino, to hack on top of 1st gen chinese controllers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 software configurator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 a test bench to benchmark our OpenSource firmware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Mantain a thread the German Pedelec forum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Njay: Portugal; Software engineer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 hardware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firmware optimizations for speed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>
                <p:childTnLst>
                  <p:par>
                    <p:cTn id="189" fill="freeze">
                      <p:stCondLst>
                        <p:cond delay="indefinite"/>
                      </p:stCondLst>
                      <p:childTnLst>
                        <p:par>
                          <p:cTn id="190" fill="freeze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freeze">
                      <p:stCondLst>
                        <p:cond delay="indefinite"/>
                      </p:stCondLst>
                      <p:childTnLst>
                        <p:par>
                          <p:cTn id="194" fill="freeze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freeze">
                      <p:stCondLst>
                        <p:cond delay="indefinite"/>
                      </p:stCondLst>
                      <p:childTnLst>
                        <p:par>
                          <p:cTn id="198" fill="freeze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4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5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freeze">
                      <p:stCondLst>
                        <p:cond delay="indefinite"/>
                      </p:stCondLst>
                      <p:childTnLst>
                        <p:par>
                          <p:cTn id="206" fill="freeze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51" end="1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91" end="2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47" end="3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23" end="3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57" end="4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19" end="4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freeze">
                      <p:stCondLst>
                        <p:cond delay="indefinite"/>
                      </p:stCondLst>
                      <p:childTnLst>
                        <p:par>
                          <p:cTn id="220" fill="freeze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61" end="4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95" end="5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10" end="5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Developers / community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Stancecoke: test bench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431640" y="2274840"/>
            <a:ext cx="9144000" cy="51411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status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 works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efficiency as original firmware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Regeneration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and over current protection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Battery voltage protection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Throttle, PAS and torque sensor(NEW!)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speed control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configurator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TODO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LCD / Bluetooth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EEPROM saving configurations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Stabilization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7" dur="indefinite" restart="never" nodeType="tmRoot">
          <p:childTnLst>
            <p:seq>
              <p:cTn id="228" nodeType="mainSeq">
                <p:childTnLst>
                  <p:par>
                    <p:cTn id="229" fill="freeze">
                      <p:stCondLst>
                        <p:cond delay="indefinite"/>
                      </p:stCondLst>
                      <p:childTnLst>
                        <p:par>
                          <p:cTn id="230" fill="freeze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2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9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2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94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21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59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freeze">
                      <p:stCondLst>
                        <p:cond delay="indefinite"/>
                      </p:stCondLst>
                      <p:childTnLst>
                        <p:par>
                          <p:cTn id="246" fill="freeze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77" end="1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freeze">
                      <p:stCondLst>
                        <p:cond delay="indefinite"/>
                      </p:stCondLst>
                      <p:childTnLst>
                        <p:par>
                          <p:cTn id="250" fill="freeze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99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04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20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49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20000" y="1830600"/>
            <a:ext cx="8717040" cy="46080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P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page:</a:t>
            </a:r>
            <a:endParaRPr b="0" lang="pt-P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https://opensourceebikefirmware.bitbucket.io</a:t>
            </a: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P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1540800" y="2772000"/>
            <a:ext cx="6667200" cy="46098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016000" y="1498320"/>
            <a:ext cx="5846040" cy="59896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576000" y="1800000"/>
            <a:ext cx="8891640" cy="50378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368000" y="1728000"/>
            <a:ext cx="7344720" cy="4896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254240" y="1872000"/>
            <a:ext cx="7889760" cy="47336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vehicles</a:t>
            </a:r>
            <a:endParaRPr b="0" lang="pt-P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806040" y="1850040"/>
            <a:ext cx="8481960" cy="47739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2017-09-27T14:07:08Z</dcterms:created>
  <dc:creator/>
  <dc:description/>
  <dc:language>pt-PT</dc:language>
  <cp:lastModifiedBy/>
  <dcterms:modified xsi:type="dcterms:W3CDTF">2017-09-28T07:18:13Z</dcterms:modified>
  <cp:revision>35</cp:revision>
  <dc:subject/>
  <dc:title/>
</cp:coreProperties>
</file>